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0" r:id="rId6"/>
    <p:sldId id="265" r:id="rId7"/>
    <p:sldId id="266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itinan Noyarach" initials="TN" lastIdx="1" clrIdx="0">
    <p:extLst>
      <p:ext uri="{19B8F6BF-5375-455C-9EA6-DF929625EA0E}">
        <p15:presenceInfo xmlns:p15="http://schemas.microsoft.com/office/powerpoint/2012/main" userId="8f2494ef88b33d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660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3-15T22:26:37.787" idx="1">
    <p:pos x="8451" y="-2275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2863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1632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19877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732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8456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1885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18294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6390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4885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9415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21222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57D68-A5FA-4113-98A6-3DDF80FC082E}" type="datetimeFigureOut">
              <a:rPr lang="th-TH" smtClean="0"/>
              <a:t>16/03/63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2C43-32FE-43BA-BBE4-CCFE0FA951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8382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699"/>
          </a:xfrm>
          <a:prstGeom prst="rect">
            <a:avLst/>
          </a:prstGeo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77" y="59477"/>
            <a:ext cx="4736757" cy="2959075"/>
          </a:xfrm>
          <a:prstGeom prst="rect">
            <a:avLst/>
          </a:prstGeom>
        </p:spPr>
      </p:pic>
      <p:sp>
        <p:nvSpPr>
          <p:cNvPr id="7" name="กล่องข้อความ 6"/>
          <p:cNvSpPr txBox="1"/>
          <p:nvPr/>
        </p:nvSpPr>
        <p:spPr>
          <a:xfrm>
            <a:off x="2051222" y="4720281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pic>
        <p:nvPicPr>
          <p:cNvPr id="17" name="รูปภาพ 1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065" y="3142543"/>
            <a:ext cx="4100157" cy="4018899"/>
          </a:xfrm>
          <a:prstGeom prst="rect">
            <a:avLst/>
          </a:prstGeom>
        </p:spPr>
      </p:pic>
      <p:sp>
        <p:nvSpPr>
          <p:cNvPr id="11" name="กล่องข้อความ 10"/>
          <p:cNvSpPr txBox="1"/>
          <p:nvPr/>
        </p:nvSpPr>
        <p:spPr>
          <a:xfrm>
            <a:off x="811227" y="3347899"/>
            <a:ext cx="71689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t_smarn" panose="02000000000000000000" pitchFamily="2" charset="0"/>
                <a:cs typeface="kt_smarn" panose="02000000000000000000" pitchFamily="2" charset="0"/>
              </a:rPr>
              <a:t>Bar</a:t>
            </a:r>
            <a:r>
              <a:rPr lang="en-US" sz="80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t_smarn" panose="02000000000000000000" pitchFamily="2" charset="0"/>
                <a:cs typeface="kt_smarn" panose="02000000000000000000" pitchFamily="2" charset="0"/>
              </a:rPr>
              <a:t>&amp;Restaurant</a:t>
            </a:r>
            <a:endParaRPr lang="en-US" sz="8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2920918" y="4965154"/>
            <a:ext cx="43742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kern="2400" spc="60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4805KwangMD_Influenza" panose="02000000000000000000" pitchFamily="2" charset="0"/>
                <a:cs typeface="4805KwangMD_Influenza" panose="02000000000000000000" pitchFamily="2" charset="0"/>
              </a:rPr>
              <a:t>Application</a:t>
            </a:r>
            <a:endParaRPr lang="th-TH" sz="4400" b="1" kern="2400" spc="60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4805KwangMD_Influenza" panose="02000000000000000000" pitchFamily="2" charset="0"/>
              <a:cs typeface="4805KwangMD_Influenz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55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62"/>
            <a:ext cx="12191999" cy="7652825"/>
          </a:xfrm>
          <a:prstGeom prst="rect">
            <a:avLst/>
          </a:prstGeom>
        </p:spPr>
      </p:pic>
      <p:pic>
        <p:nvPicPr>
          <p:cNvPr id="6" name="ตัวแทนเนื้อหา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697" y="4142670"/>
            <a:ext cx="5012637" cy="3007583"/>
          </a:xfrm>
        </p:spPr>
      </p:pic>
      <p:sp>
        <p:nvSpPr>
          <p:cNvPr id="7" name="กล่องข้อความ 6"/>
          <p:cNvSpPr txBox="1"/>
          <p:nvPr/>
        </p:nvSpPr>
        <p:spPr>
          <a:xfrm>
            <a:off x="4210047" y="876299"/>
            <a:ext cx="3295650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5400" b="1" dirty="0" smtClean="0">
                <a:ln/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สมาชิกในกลุ่ม</a:t>
            </a:r>
            <a:endParaRPr lang="th-TH" sz="5400" b="1" dirty="0">
              <a:ln/>
              <a:solidFill>
                <a:schemeClr val="accent4"/>
              </a:solidFill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191" y="4997180"/>
            <a:ext cx="2164268" cy="1298561"/>
          </a:xfrm>
          <a:prstGeom prst="rect">
            <a:avLst/>
          </a:prstGeom>
        </p:spPr>
      </p:pic>
      <p:sp>
        <p:nvSpPr>
          <p:cNvPr id="9" name="สี่เหลี่ยมผืนผ้า 8"/>
          <p:cNvSpPr/>
          <p:nvPr/>
        </p:nvSpPr>
        <p:spPr>
          <a:xfrm>
            <a:off x="2266943" y="1531684"/>
            <a:ext cx="8820157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>
              <a:buAutoNum type="arabicPeriod"/>
            </a:pP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ชัชวาลย์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พานเงิน 6140201465</a:t>
            </a:r>
            <a:endParaRPr lang="th-TH" sz="4800" b="1" dirty="0" smtClean="0">
              <a:ln w="12700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</a:endParaRPr>
          </a:p>
          <a:p>
            <a:pPr marL="914400" indent="-914400">
              <a:buAutoNum type="arabicPeriod"/>
            </a:pP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ธงไทย 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ศิ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ริขันธ์ 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6140202240</a:t>
            </a:r>
          </a:p>
          <a:p>
            <a:pPr marL="914400" indent="-914400">
              <a:buAutoNum type="arabicPeriod"/>
            </a:pP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ธิตินันท์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</a:t>
            </a:r>
            <a:r>
              <a:rPr lang="th-TH" sz="4800" b="1" dirty="0" err="1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โนย</a:t>
            </a:r>
            <a:r>
              <a:rPr lang="th-TH" sz="4800" b="1" dirty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ราช 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6140202729</a:t>
            </a:r>
          </a:p>
          <a:p>
            <a:pPr marL="914400" indent="-914400">
              <a:buAutoNum type="arabicPeriod"/>
            </a:pP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นาย</a:t>
            </a:r>
            <a:r>
              <a:rPr lang="th-TH" sz="4800" b="1" dirty="0" err="1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ยศวรรธน์</a:t>
            </a:r>
            <a:r>
              <a:rPr lang="th-TH" sz="4800" b="1" dirty="0" smtClean="0">
                <a:ln w="12700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 เกสรสมบัติ 6140204733</a:t>
            </a:r>
            <a:endParaRPr lang="th-TH" sz="4800" b="1" dirty="0">
              <a:ln w="12700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47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4254" y="-1400445"/>
            <a:ext cx="14005819" cy="9872092"/>
          </a:xfrm>
          <a:prstGeom prst="rect">
            <a:avLst/>
          </a:prstGeom>
        </p:spPr>
      </p:pic>
      <p:pic>
        <p:nvPicPr>
          <p:cNvPr id="6" name="ตัวแทนเนื้อหา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582318"/>
            <a:ext cx="4000503" cy="2400302"/>
          </a:xfrm>
        </p:spPr>
      </p:pic>
      <p:sp>
        <p:nvSpPr>
          <p:cNvPr id="5" name="กล่องข้อความ 4"/>
          <p:cNvSpPr txBox="1"/>
          <p:nvPr/>
        </p:nvSpPr>
        <p:spPr>
          <a:xfrm>
            <a:off x="4038600" y="1762126"/>
            <a:ext cx="4457700" cy="24006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5000" b="1" dirty="0" smtClean="0">
                <a:ln/>
                <a:solidFill>
                  <a:schemeClr val="accent4"/>
                </a:solidFill>
              </a:rPr>
              <a:t>END</a:t>
            </a:r>
            <a:endParaRPr lang="th-TH" sz="150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00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48054" y="-3611881"/>
            <a:ext cx="23564175" cy="18416309"/>
          </a:xfrm>
          <a:prstGeom prst="rect">
            <a:avLst/>
          </a:prstGeom>
        </p:spPr>
      </p:pic>
      <p:sp>
        <p:nvSpPr>
          <p:cNvPr id="6" name="กล่องข้อความ 5"/>
          <p:cNvSpPr txBox="1"/>
          <p:nvPr/>
        </p:nvSpPr>
        <p:spPr>
          <a:xfrm>
            <a:off x="4313583" y="490359"/>
            <a:ext cx="3630267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วัตถุประสงค์</a:t>
            </a:r>
          </a:p>
        </p:txBody>
      </p:sp>
      <p:sp>
        <p:nvSpPr>
          <p:cNvPr id="7" name="กล่องข้อความ 6"/>
          <p:cNvSpPr txBox="1"/>
          <p:nvPr/>
        </p:nvSpPr>
        <p:spPr>
          <a:xfrm>
            <a:off x="2633870" y="1853677"/>
            <a:ext cx="777240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prstMaterial="matte"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1.เพื่อให้ผู้ใช้งานสะดวกและง่ายต่อการขาย</a:t>
            </a:r>
          </a:p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2.เพื่อให้ทางร้านมีระบบการจัดการที่ง่ายขึ้น</a:t>
            </a:r>
          </a:p>
          <a:p>
            <a:r>
              <a:rPr lang="th-TH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#TS  Rajabhat 55" panose="020B0603050302020204" pitchFamily="34" charset="2"/>
                <a:cs typeface="DB Ozone X" panose="02000506090000020004" pitchFamily="2" charset="-34"/>
              </a:rPr>
              <a:t>3.เพื่อลดการจ้างพนักงาน</a:t>
            </a:r>
            <a:endParaRPr lang="th-TH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#TS  Rajabhat 55" panose="020B0603050302020204" pitchFamily="34" charset="2"/>
              <a:cs typeface="DB Ozone X" panose="02000506090000020004" pitchFamily="2" charset="-34"/>
            </a:endParaRPr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431" y="4760474"/>
            <a:ext cx="3633968" cy="218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455" y="0"/>
            <a:ext cx="14618751" cy="6858000"/>
          </a:xfrm>
          <a:prstGeom prst="rect">
            <a:avLst/>
          </a:prstGeom>
        </p:spPr>
      </p:pic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86" t="26188" r="33627" b="34028"/>
          <a:stretch/>
        </p:blipFill>
        <p:spPr>
          <a:xfrm>
            <a:off x="618272" y="3766169"/>
            <a:ext cx="3896716" cy="2596330"/>
          </a:xfrm>
        </p:spPr>
      </p:pic>
      <p:pic>
        <p:nvPicPr>
          <p:cNvPr id="6" name="รูปภาพ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4" t="25550" r="33062" b="28850"/>
          <a:stretch/>
        </p:blipFill>
        <p:spPr>
          <a:xfrm>
            <a:off x="4932038" y="1338224"/>
            <a:ext cx="6574162" cy="5024275"/>
          </a:xfrm>
          <a:prstGeom prst="rect">
            <a:avLst/>
          </a:prstGeom>
        </p:spPr>
      </p:pic>
      <p:pic>
        <p:nvPicPr>
          <p:cNvPr id="10" name="รูปภาพ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5" t="29001" r="34601" b="34333"/>
          <a:stretch/>
        </p:blipFill>
        <p:spPr>
          <a:xfrm>
            <a:off x="618272" y="1254151"/>
            <a:ext cx="3896716" cy="2376046"/>
          </a:xfrm>
          <a:prstGeom prst="rect">
            <a:avLst/>
          </a:prstGeom>
        </p:spPr>
      </p:pic>
      <p:sp>
        <p:nvSpPr>
          <p:cNvPr id="12" name="กล่องข้อความ 11"/>
          <p:cNvSpPr txBox="1"/>
          <p:nvPr/>
        </p:nvSpPr>
        <p:spPr>
          <a:xfrm>
            <a:off x="3798224" y="401757"/>
            <a:ext cx="4850476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ขั้นตอนการทำงาน</a:t>
            </a:r>
            <a:endParaRPr lang="th-TH" sz="7200" b="1" dirty="0" smtClean="0">
              <a:solidFill>
                <a:schemeClr val="accent4"/>
              </a:solidFill>
              <a:effectLst/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6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455" y="0"/>
            <a:ext cx="14618751" cy="6858000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84" t="13921" r="28302" b="22096"/>
          <a:stretch/>
        </p:blipFill>
        <p:spPr>
          <a:xfrm>
            <a:off x="838200" y="2005142"/>
            <a:ext cx="4800600" cy="4171821"/>
          </a:xfrm>
          <a:prstGeom prst="rect">
            <a:avLst/>
          </a:prstGeom>
        </p:spPr>
      </p:pic>
      <p:pic>
        <p:nvPicPr>
          <p:cNvPr id="6" name="รูปภาพ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03" t="13784" r="28193" b="22161"/>
          <a:stretch/>
        </p:blipFill>
        <p:spPr>
          <a:xfrm>
            <a:off x="6534030" y="2002958"/>
            <a:ext cx="4819770" cy="4174005"/>
          </a:xfrm>
          <a:prstGeom prst="rect">
            <a:avLst/>
          </a:prstGeom>
        </p:spPr>
      </p:pic>
      <p:sp>
        <p:nvSpPr>
          <p:cNvPr id="7" name="กล่องข้อความ 6"/>
          <p:cNvSpPr txBox="1"/>
          <p:nvPr/>
        </p:nvSpPr>
        <p:spPr>
          <a:xfrm>
            <a:off x="4007774" y="642759"/>
            <a:ext cx="4850476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7200" b="1" dirty="0" smtClean="0">
                <a:solidFill>
                  <a:schemeClr val="accent4"/>
                </a:soli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ขั้นตอนการทำงาน</a:t>
            </a:r>
            <a:endParaRPr lang="th-TH" sz="7200" b="1" dirty="0" smtClean="0">
              <a:solidFill>
                <a:schemeClr val="accent4"/>
              </a:solidFill>
              <a:effectLst/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33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pic>
        <p:nvPicPr>
          <p:cNvPr id="14" name="ตัวแทนเนื้อหา 1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427" y="123188"/>
            <a:ext cx="2057400" cy="1234440"/>
          </a:xfrm>
        </p:spPr>
      </p:pic>
      <p:sp>
        <p:nvSpPr>
          <p:cNvPr id="5" name="กล่องข้อความ 4"/>
          <p:cNvSpPr txBox="1"/>
          <p:nvPr/>
        </p:nvSpPr>
        <p:spPr>
          <a:xfrm>
            <a:off x="4238625" y="278743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733424" y="1110458"/>
            <a:ext cx="13049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จองโต๊ะ</a:t>
            </a:r>
          </a:p>
        </p:txBody>
      </p:sp>
      <p:sp>
        <p:nvSpPr>
          <p:cNvPr id="8" name="สี่เหลี่ยมผืนผ้ามุมมน 7"/>
          <p:cNvSpPr/>
          <p:nvPr/>
        </p:nvSpPr>
        <p:spPr>
          <a:xfrm>
            <a:off x="733424" y="3593265"/>
            <a:ext cx="2457450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สั่งอาหารและเครื่องดื่ม</a:t>
            </a:r>
            <a:endParaRPr lang="th-TH" dirty="0"/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733425" y="1845637"/>
            <a:ext cx="4286252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{	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Form2 f2 = new Form2();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738188" y="4386034"/>
            <a:ext cx="4281488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Form3 f2 = new Form3();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en-US" sz="2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2" name="สี่เหลี่ยมผืนผ้ามุมมน 11"/>
          <p:cNvSpPr/>
          <p:nvPr/>
        </p:nvSpPr>
        <p:spPr>
          <a:xfrm>
            <a:off x="6200776" y="1096170"/>
            <a:ext cx="13049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ส่วนลด</a:t>
            </a:r>
          </a:p>
        </p:txBody>
      </p:sp>
      <p:sp>
        <p:nvSpPr>
          <p:cNvPr id="13" name="สี่เหลี่ยมผืนผ้า 12"/>
          <p:cNvSpPr/>
          <p:nvPr/>
        </p:nvSpPr>
        <p:spPr>
          <a:xfrm>
            <a:off x="6200776" y="1845637"/>
            <a:ext cx="5867399" cy="470898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if(radioButton1.Checked)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disc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* 0;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- disc;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 (radioButton2.Checked)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disc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* 5 / 100;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alltotal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 - disc;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textBox8.Text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disc.ToString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("#,##.00");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textBox22.Text = 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pricenet.ToString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("#,##.00"); 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1155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3671886" y="154883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361950" y="703198"/>
            <a:ext cx="1314450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เลือกสินค้า</a:t>
            </a:r>
            <a:endParaRPr lang="th-TH" dirty="0"/>
          </a:p>
        </p:txBody>
      </p:sp>
      <p:sp>
        <p:nvSpPr>
          <p:cNvPr id="8" name="สี่เหลี่ยมผืนผ้ามุมมน 7"/>
          <p:cNvSpPr/>
          <p:nvPr/>
        </p:nvSpPr>
        <p:spPr>
          <a:xfrm>
            <a:off x="6505574" y="692879"/>
            <a:ext cx="2276476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err="1" smtClean="0"/>
              <a:t>สถานะการ</a:t>
            </a:r>
            <a:r>
              <a:rPr lang="th-TH" dirty="0" smtClean="0"/>
              <a:t>จองโต๊ะ</a:t>
            </a:r>
            <a:endParaRPr lang="th-TH" dirty="0"/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371473" y="1481137"/>
            <a:ext cx="5724526" cy="409342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if (checkBox1.Checked)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numericUpDown1.Enabled = true;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textBox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... .Text = "</a:t>
            </a:r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ใส่ชื่อเมนู";</a:t>
            </a:r>
          </a:p>
          <a:p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th-TH" sz="20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else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{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</a:t>
            </a:r>
            <a:r>
              <a:rPr lang="en-US" sz="2000" b="1" cap="none" spc="0" dirty="0" err="1" smtClean="0">
                <a:ln/>
                <a:solidFill>
                  <a:schemeClr val="accent4"/>
                </a:solidFill>
                <a:effectLst/>
              </a:rPr>
              <a:t>textBox</a:t>
            </a:r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... .Text = " ";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numericUpDown1.Enabled = false;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	button1_Click(sender, e);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	}</a:t>
            </a:r>
          </a:p>
          <a:p>
            <a:r>
              <a:rPr lang="en-US" sz="20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6505573" y="1381277"/>
            <a:ext cx="5553077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	button1.BackColor 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Color.LawnGreen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;</a:t>
            </a:r>
            <a:endParaRPr lang="th-TH" sz="1600" b="1" cap="none" spc="0" dirty="0" smtClean="0">
              <a:ln/>
              <a:solidFill>
                <a:schemeClr val="accent4"/>
              </a:solidFill>
              <a:effectLst/>
            </a:endParaRPr>
          </a:p>
          <a:p>
            <a:r>
              <a:rPr lang="th-TH" sz="16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if (button1.BackColor ==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Color.LawnGreen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)</a:t>
            </a:r>
          </a:p>
          <a:p>
            <a:r>
              <a:rPr lang="en-US" sz="1600" b="1" dirty="0">
                <a:ln/>
                <a:solidFill>
                  <a:schemeClr val="accent4"/>
                </a:solidFill>
              </a:rPr>
              <a:t>	</a:t>
            </a:r>
            <a:r>
              <a:rPr lang="en-US" sz="1600" b="1" dirty="0" smtClean="0">
                <a:ln/>
                <a:solidFill>
                  <a:schemeClr val="accent4"/>
                </a:solidFill>
              </a:rPr>
              <a:t>	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grenn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++;</a:t>
            </a:r>
            <a:endParaRPr lang="th-TH" sz="1600" b="1" cap="none" spc="0" dirty="0" smtClean="0">
              <a:ln/>
              <a:solidFill>
                <a:schemeClr val="accent4"/>
              </a:solidFill>
              <a:effectLst/>
            </a:endParaRPr>
          </a:p>
          <a:p>
            <a:r>
              <a:rPr lang="th-TH" sz="16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label7.Text = </a:t>
            </a:r>
            <a:r>
              <a:rPr lang="en-US" sz="1600" b="1" cap="none" spc="0" dirty="0" err="1" smtClean="0">
                <a:ln/>
                <a:solidFill>
                  <a:schemeClr val="accent4"/>
                </a:solidFill>
                <a:effectLst/>
              </a:rPr>
              <a:t>grenn.ToString</a:t>
            </a:r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();</a:t>
            </a:r>
          </a:p>
          <a:p>
            <a:r>
              <a:rPr lang="en-US" sz="16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16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4" name="สี่เหลี่ยมผืนผ้ามุมมน 13"/>
          <p:cNvSpPr/>
          <p:nvPr/>
        </p:nvSpPr>
        <p:spPr>
          <a:xfrm>
            <a:off x="6505573" y="3085747"/>
            <a:ext cx="2276476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Clear</a:t>
            </a:r>
            <a:endParaRPr lang="th-TH" dirty="0"/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6505573" y="3779120"/>
            <a:ext cx="5553077" cy="280076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textBox2.Clear();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textBox6.Clear();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textBox8.Clear();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textBox9.Clear();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numericUpDown1.Value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numericUpDown2.Value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numericUpDown3.Value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numericUpDown4.Value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numericUpDown5.Value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numericUpDown6.Value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numericUpDown7.Value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numericUpDown8.Value = 0;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checkBox1.Checked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checkBox2.Checked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checkBox3.Checked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checkBox4.Checked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checkBox5.Checked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checkBox6.Checked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checkBox7.Checked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	checkBox8.Checked = false;</a:t>
            </a:r>
          </a:p>
          <a:p>
            <a:r>
              <a:rPr lang="en-US" sz="8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  <a:endParaRPr lang="th-TH" sz="8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18" name="ตัวแทนเนื้อหา 1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1262" y="83972"/>
            <a:ext cx="2162175" cy="1297305"/>
          </a:xfrm>
        </p:spPr>
      </p:pic>
    </p:spTree>
    <p:extLst>
      <p:ext uri="{BB962C8B-B14F-4D97-AF65-F5344CB8AC3E}">
        <p14:creationId xmlns:p14="http://schemas.microsoft.com/office/powerpoint/2010/main" val="122966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8514" y="-7986748"/>
            <a:ext cx="25233085" cy="18377643"/>
          </a:xfrm>
          <a:prstGeom prst="rect">
            <a:avLst/>
          </a:prstGeom>
        </p:spPr>
      </p:pic>
      <p:sp>
        <p:nvSpPr>
          <p:cNvPr id="5" name="กล่องข้อความ 4"/>
          <p:cNvSpPr txBox="1"/>
          <p:nvPr/>
        </p:nvSpPr>
        <p:spPr>
          <a:xfrm>
            <a:off x="4086225" y="104576"/>
            <a:ext cx="1857375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5400" b="1" dirty="0" smtClean="0">
                <a:ln/>
                <a:solidFill>
                  <a:schemeClr val="accent4"/>
                </a:solidFill>
                <a:latin typeface="Britannic Bold" panose="020B0903060703020204" pitchFamily="34" charset="0"/>
              </a:rPr>
              <a:t>CODE</a:t>
            </a:r>
            <a:endParaRPr lang="th-TH" sz="5400" b="1" dirty="0">
              <a:ln/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  <p:sp>
        <p:nvSpPr>
          <p:cNvPr id="7" name="สี่เหลี่ยมผืนผ้ามุมมน 6"/>
          <p:cNvSpPr/>
          <p:nvPr/>
        </p:nvSpPr>
        <p:spPr>
          <a:xfrm>
            <a:off x="361949" y="703198"/>
            <a:ext cx="1762125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ลงชื่อเข้าใช้งาน</a:t>
            </a:r>
            <a:endParaRPr lang="th-TH" dirty="0"/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361950" y="1390802"/>
            <a:ext cx="5581650" cy="5262979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if (textBox.Text == "")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กรุณากรอก 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Username");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textBox1.Focus();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 if (textBox2.Text == "")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กรุณากรอก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Password");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textBox2.Focus();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 if (textBox1.Text != 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แล้วแต่จะตั้ง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อะไรก็ได้" ||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textBox2.Text != "Pass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อะไรก็ได้")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messageBox.Show("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กรุณาใส่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Username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และ 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Password </a:t>
            </a:r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ให้ถูกต้อง");</a:t>
            </a:r>
          </a:p>
          <a:p>
            <a:r>
              <a:rPr lang="th-TH" sz="1400" b="1" cap="none" spc="0" dirty="0" smtClean="0">
                <a:ln/>
                <a:solidFill>
                  <a:schemeClr val="accent4"/>
                </a:solidFill>
                <a:effectLst/>
              </a:rPr>
              <a:t>	</a:t>
            </a:r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textBox2.Focus();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textBox2.SelectAll();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else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this.Mide();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MDIParent1 f2 = new MDIParent1();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f2.Show();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</p:txBody>
      </p:sp>
      <p:sp>
        <p:nvSpPr>
          <p:cNvPr id="14" name="สี่เหลี่ยมผืนผ้ามุมมน 13"/>
          <p:cNvSpPr/>
          <p:nvPr/>
        </p:nvSpPr>
        <p:spPr>
          <a:xfrm>
            <a:off x="6324600" y="703197"/>
            <a:ext cx="1581151" cy="5715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ปุ่มชำระเงิน</a:t>
            </a:r>
            <a:endParaRPr lang="th-TH" dirty="0"/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6324599" y="1474183"/>
            <a:ext cx="5772150" cy="95410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{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if (e.KeyCode == Keys.Enter)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	button1_Click_1(sender, e);</a:t>
            </a:r>
          </a:p>
          <a:p>
            <a:r>
              <a:rPr lang="pt-BR" sz="1400" b="1" cap="none" spc="0" dirty="0" smtClean="0">
                <a:ln/>
                <a:solidFill>
                  <a:schemeClr val="accent4"/>
                </a:solidFill>
                <a:effectLst/>
              </a:rPr>
              <a:t>}</a:t>
            </a:r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2481" y="53917"/>
            <a:ext cx="2164268" cy="129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1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2547" y="-10005840"/>
            <a:ext cx="21153225" cy="2062266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6" name="สี่เหลี่ยมผืนผ้า 5"/>
          <p:cNvSpPr/>
          <p:nvPr/>
        </p:nvSpPr>
        <p:spPr>
          <a:xfrm>
            <a:off x="488004" y="1981268"/>
            <a:ext cx="11215992" cy="1199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วงรี 6"/>
          <p:cNvSpPr/>
          <p:nvPr/>
        </p:nvSpPr>
        <p:spPr>
          <a:xfrm>
            <a:off x="1154347" y="1919625"/>
            <a:ext cx="243191" cy="243191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8" name="รูปภาพ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873" y="1919625"/>
            <a:ext cx="249958" cy="249958"/>
          </a:xfrm>
          <a:prstGeom prst="rect">
            <a:avLst/>
          </a:prstGeom>
        </p:spPr>
      </p:pic>
      <p:pic>
        <p:nvPicPr>
          <p:cNvPr id="9" name="รูปภาพ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864" y="1919625"/>
            <a:ext cx="249958" cy="249958"/>
          </a:xfrm>
          <a:prstGeom prst="rect">
            <a:avLst/>
          </a:prstGeom>
        </p:spPr>
      </p:pic>
      <p:pic>
        <p:nvPicPr>
          <p:cNvPr id="10" name="รูปภาพ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6157" y="1919625"/>
            <a:ext cx="249958" cy="249958"/>
          </a:xfrm>
          <a:prstGeom prst="rect">
            <a:avLst/>
          </a:prstGeom>
        </p:spPr>
      </p:pic>
      <p:sp>
        <p:nvSpPr>
          <p:cNvPr id="12" name="สี่เหลี่ยมผืนผ้า 11"/>
          <p:cNvSpPr/>
          <p:nvPr/>
        </p:nvSpPr>
        <p:spPr>
          <a:xfrm>
            <a:off x="1257552" y="1980721"/>
            <a:ext cx="45719" cy="1713657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3" name="รูปภาพ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514" y="1981254"/>
            <a:ext cx="42676" cy="1713124"/>
          </a:xfrm>
          <a:prstGeom prst="rect">
            <a:avLst/>
          </a:prstGeom>
        </p:spPr>
      </p:pic>
      <p:pic>
        <p:nvPicPr>
          <p:cNvPr id="14" name="รูปภาพ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300" y="1981254"/>
            <a:ext cx="42676" cy="1713124"/>
          </a:xfrm>
          <a:prstGeom prst="rect">
            <a:avLst/>
          </a:prstGeom>
        </p:spPr>
      </p:pic>
      <p:pic>
        <p:nvPicPr>
          <p:cNvPr id="15" name="รูปภาพ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1078" y="1981254"/>
            <a:ext cx="42676" cy="1713124"/>
          </a:xfrm>
          <a:prstGeom prst="rect">
            <a:avLst/>
          </a:prstGeom>
        </p:spPr>
      </p:pic>
      <p:sp>
        <p:nvSpPr>
          <p:cNvPr id="16" name="กล่องข้อความ 15"/>
          <p:cNvSpPr txBox="1"/>
          <p:nvPr/>
        </p:nvSpPr>
        <p:spPr>
          <a:xfrm>
            <a:off x="3842425" y="120755"/>
            <a:ext cx="4834978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th-TH" sz="5400" b="1" dirty="0" smtClean="0">
                <a:ln/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ปัญหาที่พบในการ</a:t>
            </a:r>
            <a:r>
              <a:rPr lang="th-TH" sz="5400" b="1" dirty="0" smtClean="0">
                <a:solidFill>
                  <a:schemeClr val="accent4"/>
                </a:solidFill>
                <a:latin typeface="kt_smarn" panose="02000000000000000000" pitchFamily="2" charset="0"/>
                <a:cs typeface="kt_smarn" panose="02000000000000000000" pitchFamily="2" charset="0"/>
              </a:rPr>
              <a:t>ทำงาน</a:t>
            </a:r>
            <a:endParaRPr lang="th-TH" sz="5400" b="1" dirty="0">
              <a:solidFill>
                <a:schemeClr val="accent4"/>
              </a:solidFill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  <p:sp>
        <p:nvSpPr>
          <p:cNvPr id="17" name="สี่เหลี่ยมผืนผ้า 16"/>
          <p:cNvSpPr/>
          <p:nvPr/>
        </p:nvSpPr>
        <p:spPr>
          <a:xfrm>
            <a:off x="148338" y="3692836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จัดแจงงานไม่เป็นไปตามระบบที่วางไว้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1" name="สี่เหลี่ยมผืนผ้า 20"/>
          <p:cNvSpPr/>
          <p:nvPr/>
        </p:nvSpPr>
        <p:spPr>
          <a:xfrm>
            <a:off x="3053478" y="3679260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Form</a:t>
            </a:r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 ไม่ตรงกับโค๊ดที่ตั้งไว้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2" name="สี่เหลี่ยมผืนผ้า 21"/>
          <p:cNvSpPr/>
          <p:nvPr/>
        </p:nvSpPr>
        <p:spPr>
          <a:xfrm>
            <a:off x="5958618" y="3692835"/>
            <a:ext cx="2327364" cy="523220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โค๊ด</a:t>
            </a:r>
            <a:r>
              <a:rPr lang="en-US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Error</a:t>
            </a:r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มีปัญหา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3" name="สี่เหลี่ยมผืนผ้า 22"/>
          <p:cNvSpPr/>
          <p:nvPr/>
        </p:nvSpPr>
        <p:spPr>
          <a:xfrm>
            <a:off x="8863758" y="3698984"/>
            <a:ext cx="2327364" cy="954107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dirty="0" smtClean="0">
                <a:ln w="0"/>
                <a:solidFill>
                  <a:schemeClr val="accent4">
                    <a:lumMod val="75000"/>
                  </a:schemeClr>
                </a:solidFill>
              </a:rPr>
              <a:t>น้ำอัดลมหกใส่คีย์บอร์ด</a:t>
            </a:r>
            <a:endParaRPr lang="th-TH" dirty="0">
              <a:ln w="0"/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9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716" y="-4736928"/>
            <a:ext cx="16889262" cy="11529667"/>
          </a:xfrm>
          <a:prstGeom prst="rect">
            <a:avLst/>
          </a:prstGeom>
        </p:spPr>
      </p:pic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254125"/>
            <a:ext cx="3651052" cy="4868070"/>
          </a:xfr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783" y="1254125"/>
            <a:ext cx="3651053" cy="4868070"/>
          </a:xfrm>
          <a:prstGeom prst="rect">
            <a:avLst/>
          </a:prstGeom>
        </p:spPr>
      </p:pic>
      <p:sp>
        <p:nvSpPr>
          <p:cNvPr id="7" name="สี่เหลี่ยมผืนผ้า 6"/>
          <p:cNvSpPr/>
          <p:nvPr/>
        </p:nvSpPr>
        <p:spPr>
          <a:xfrm>
            <a:off x="3924572" y="121916"/>
            <a:ext cx="43428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h-TH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kt_smarn" panose="02000000000000000000" pitchFamily="2" charset="0"/>
                <a:cs typeface="kt_smarn" panose="02000000000000000000" pitchFamily="2" charset="0"/>
              </a:rPr>
              <a:t>การต่อยอดในอนาคต</a:t>
            </a:r>
            <a:endParaRPr lang="th-TH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kt_smarn" panose="02000000000000000000" pitchFamily="2" charset="0"/>
              <a:cs typeface="kt_smar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37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133</Words>
  <Application>Microsoft Office PowerPoint</Application>
  <PresentationFormat>แบบจอกว้าง</PresentationFormat>
  <Paragraphs>121</Paragraphs>
  <Slides>11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10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22" baseType="lpstr">
      <vt:lpstr>#TS  Rajabhat 55</vt:lpstr>
      <vt:lpstr>4805KwangMD_Influenza</vt:lpstr>
      <vt:lpstr>Angsana New</vt:lpstr>
      <vt:lpstr>Arial</vt:lpstr>
      <vt:lpstr>Britannic Bold</vt:lpstr>
      <vt:lpstr>Calibri</vt:lpstr>
      <vt:lpstr>Calibri Light</vt:lpstr>
      <vt:lpstr>Cordia New</vt:lpstr>
      <vt:lpstr>DB Ozone X</vt:lpstr>
      <vt:lpstr>kt_smarn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Thitinan Noyarach</dc:creator>
  <cp:lastModifiedBy>Thitinan Noyarach</cp:lastModifiedBy>
  <cp:revision>26</cp:revision>
  <dcterms:created xsi:type="dcterms:W3CDTF">2020-03-15T14:57:33Z</dcterms:created>
  <dcterms:modified xsi:type="dcterms:W3CDTF">2020-03-16T08:37:27Z</dcterms:modified>
</cp:coreProperties>
</file>

<file path=docProps/thumbnail.jpeg>
</file>